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lacial Indifference" panose="020B0604020202020204" charset="0"/>
      <p:regular r:id="rId30"/>
      <p:bold r:id="rId31"/>
      <p:italic r:id="rId32"/>
    </p:embeddedFont>
    <p:embeddedFont>
      <p:font typeface="League Spartan" panose="020B0604020202020204" charset="-7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jpeg"/><Relationship Id="rId7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369" y="-317749"/>
            <a:ext cx="15481386" cy="106047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700000">
            <a:off x="-1156035" y="1906618"/>
            <a:ext cx="21051916" cy="5832233"/>
            <a:chOff x="0" y="0"/>
            <a:chExt cx="4895870" cy="13563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95870" cy="1356354"/>
            </a:xfrm>
            <a:custGeom>
              <a:avLst/>
              <a:gdLst/>
              <a:ahLst/>
              <a:cxnLst/>
              <a:rect l="l" t="t" r="r" b="b"/>
              <a:pathLst>
                <a:path w="4895870" h="1356354">
                  <a:moveTo>
                    <a:pt x="0" y="0"/>
                  </a:moveTo>
                  <a:lnTo>
                    <a:pt x="4895870" y="0"/>
                  </a:lnTo>
                  <a:lnTo>
                    <a:pt x="4895870" y="1356354"/>
                  </a:lnTo>
                  <a:lnTo>
                    <a:pt x="0" y="1356354"/>
                  </a:lnTo>
                  <a:close/>
                </a:path>
              </a:pathLst>
            </a:custGeom>
            <a:solidFill>
              <a:srgbClr val="29B58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-5249487" y="-1870830"/>
            <a:ext cx="14962909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328687" y="2430390"/>
            <a:ext cx="3630627" cy="506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SAY</a:t>
            </a:r>
          </a:p>
          <a:p>
            <a:pPr algn="ctr"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HELLO</a:t>
            </a:r>
          </a:p>
          <a:p>
            <a:pPr algn="ctr"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TO</a:t>
            </a:r>
          </a:p>
          <a:p>
            <a:pPr algn="ctr">
              <a:lnSpc>
                <a:spcPts val="10000"/>
              </a:lnSpc>
            </a:pPr>
            <a:r>
              <a:rPr lang="en-US" sz="8000" b="1">
                <a:solidFill>
                  <a:srgbClr val="FFFFFF"/>
                </a:solidFill>
                <a:latin typeface="League Spartan"/>
              </a:rPr>
              <a:t>SAILO!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7745" y="0"/>
            <a:ext cx="3201710" cy="40021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26275" y="7088626"/>
            <a:ext cx="6666260" cy="196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Glacial Indifference"/>
              </a:rPr>
              <a:t>TEAM 1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Glacial Indifference"/>
              </a:rPr>
              <a:t>NARCISA BACAU, CHRISTOPHER BEER, LEVENTE KÁDÁR, KARL JUHANDI, ANA ZHU  AND MARKO ORLOV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8488" y="9567463"/>
            <a:ext cx="225061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Glacial Indifference"/>
              </a:rPr>
              <a:t>EPS@ISEP 2019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6741" y="9503213"/>
            <a:ext cx="2241946" cy="666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284977" y="895350"/>
            <a:ext cx="699927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SCRUM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563437"/>
            <a:ext cx="7057431" cy="506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Initial plan: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Sprint based planning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1 week sprints, Thu-Wed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Project backlog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Daily standups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Retrospective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30131" y="1705610"/>
            <a:ext cx="8529169" cy="678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554A56"/>
                </a:solidFill>
                <a:latin typeface="Glacial Indifference"/>
              </a:rPr>
              <a:t>Reality: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lacial Indifference"/>
              </a:rPr>
              <a:t>First half of the semester was perfect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lacial Indifference"/>
              </a:rPr>
              <a:t>Building planning less organized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Unexpected</a:t>
            </a:r>
            <a:r>
              <a:rPr lang="et-EE" sz="480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Glacial Indifference"/>
              </a:rPr>
              <a:t>issues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lacial Indifference"/>
              </a:rPr>
              <a:t>Missing members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lacial Indifference"/>
              </a:rPr>
              <a:t>Changing the sprint length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616" y="895350"/>
            <a:ext cx="8068610" cy="122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SUSTAINABILITYAND ETHICS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7863" y="3883350"/>
            <a:ext cx="7492792" cy="507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Currently: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Power source - wind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Mast - sustainable material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Seat - recycled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Electronics - lead-free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47227" y="3883350"/>
            <a:ext cx="8893820" cy="506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In the future: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Frame - aluminium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Wing - recycled wood or composite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Wing cover - biodegradable plastics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65762" y="0"/>
            <a:ext cx="7549245" cy="43408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369" y="-317749"/>
            <a:ext cx="15481386" cy="10604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-5249487" y="-1870830"/>
            <a:ext cx="14962909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2700000">
            <a:off x="-1156035" y="1906618"/>
            <a:ext cx="21051916" cy="5832233"/>
            <a:chOff x="0" y="0"/>
            <a:chExt cx="4895870" cy="13563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95870" cy="1356354"/>
            </a:xfrm>
            <a:custGeom>
              <a:avLst/>
              <a:gdLst/>
              <a:ahLst/>
              <a:cxnLst/>
              <a:rect l="l" t="t" r="r" b="b"/>
              <a:pathLst>
                <a:path w="4895870" h="1356354">
                  <a:moveTo>
                    <a:pt x="0" y="0"/>
                  </a:moveTo>
                  <a:lnTo>
                    <a:pt x="4895870" y="0"/>
                  </a:lnTo>
                  <a:lnTo>
                    <a:pt x="4895870" y="1356354"/>
                  </a:lnTo>
                  <a:lnTo>
                    <a:pt x="0" y="1356354"/>
                  </a:lnTo>
                  <a:close/>
                </a:path>
              </a:pathLst>
            </a:custGeom>
            <a:solidFill>
              <a:srgbClr val="29B58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53100" y="3952481"/>
            <a:ext cx="13312537" cy="235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5"/>
              </a:lnSpc>
            </a:pPr>
            <a:r>
              <a:rPr lang="en-US" sz="7500" b="1">
                <a:solidFill>
                  <a:srgbClr val="554A56"/>
                </a:solidFill>
                <a:latin typeface="League Spartan"/>
              </a:rPr>
              <a:t>                     PROJECT</a:t>
            </a:r>
          </a:p>
          <a:p>
            <a:pPr>
              <a:lnSpc>
                <a:spcPts val="9375"/>
              </a:lnSpc>
            </a:pPr>
            <a:r>
              <a:rPr lang="en-US" sz="7500" b="1">
                <a:solidFill>
                  <a:srgbClr val="554A56"/>
                </a:solidFill>
                <a:latin typeface="League Spartan"/>
              </a:rPr>
              <a:t>              DEVELOPMENT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323362" y="895350"/>
            <a:ext cx="6999276" cy="122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DESIGN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3481" y="155354"/>
            <a:ext cx="16618831" cy="955582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5775" y="2477770"/>
            <a:ext cx="6619571" cy="678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Mechanical functions: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Wing and tail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Frame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Other components</a:t>
            </a:r>
          </a:p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Electrical functions: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Servo motor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Wind sensor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Joystick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881" y="895350"/>
            <a:ext cx="12046815" cy="122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FUNCTION OF THE WING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4946"/>
          <a:stretch>
            <a:fillRect/>
          </a:stretch>
        </p:blipFill>
        <p:spPr>
          <a:xfrm>
            <a:off x="408881" y="2124287"/>
            <a:ext cx="8630999" cy="54480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891551" y="2267910"/>
            <a:ext cx="9223720" cy="71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54A56"/>
                </a:solidFill>
                <a:latin typeface="Glacial Indifference"/>
              </a:rPr>
              <a:t>Symmetric shape</a:t>
            </a:r>
            <a:r>
              <a:rPr lang="en-US" sz="4500">
                <a:solidFill>
                  <a:srgbClr val="FFFFFF"/>
                </a:solidFill>
                <a:latin typeface="Glacial Indifference"/>
              </a:rPr>
              <a:t> - in all directions​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54A56"/>
                </a:solidFill>
                <a:latin typeface="Glacial Indifference"/>
              </a:rPr>
              <a:t>Lift </a:t>
            </a:r>
            <a:r>
              <a:rPr lang="en-US" sz="4500">
                <a:solidFill>
                  <a:srgbClr val="FFFFFF"/>
                </a:solidFill>
                <a:latin typeface="Glacial Indifference"/>
              </a:rPr>
              <a:t>- perpendicular to apparent wind​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54A56"/>
                </a:solidFill>
                <a:latin typeface="Glacial Indifference"/>
              </a:rPr>
              <a:t>Drag </a:t>
            </a:r>
            <a:r>
              <a:rPr lang="en-US" sz="4500">
                <a:solidFill>
                  <a:srgbClr val="FFFFFF"/>
                </a:solidFill>
                <a:latin typeface="Glacial Indifference"/>
              </a:rPr>
              <a:t>- same direction as the apparent wind ​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54A56"/>
                </a:solidFill>
                <a:latin typeface="Glacial Indifference"/>
              </a:rPr>
              <a:t>Resultant force</a:t>
            </a:r>
            <a:r>
              <a:rPr lang="en-US" sz="4500">
                <a:solidFill>
                  <a:srgbClr val="FFFFFF"/>
                </a:solidFill>
                <a:latin typeface="Glacial Indifference"/>
              </a:rPr>
              <a:t> - sum of Lift and Drag​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54A56"/>
                </a:solidFill>
                <a:latin typeface="Glacial Indifference"/>
              </a:rPr>
              <a:t>NACA 0015</a:t>
            </a:r>
            <a:r>
              <a:rPr lang="en-US" sz="4500">
                <a:solidFill>
                  <a:srgbClr val="FFFFFF"/>
                </a:solidFill>
                <a:latin typeface="Glacial Indifference"/>
              </a:rPr>
              <a:t> – calculated the most Lift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8881" y="7765105"/>
            <a:ext cx="2780444" cy="167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α= 14° </a:t>
            </a:r>
            <a:r>
              <a:rPr lang="en-US" sz="4800" b="1">
                <a:solidFill>
                  <a:srgbClr val="FFFFFF"/>
                </a:solidFill>
                <a:latin typeface="Glacial Indifference"/>
              </a:rPr>
              <a:t>most lift</a:t>
            </a:r>
            <a:r>
              <a:rPr lang="en-US" sz="4800">
                <a:solidFill>
                  <a:srgbClr val="554A56"/>
                </a:solidFill>
                <a:latin typeface="Glacial Indifference"/>
              </a:rPr>
              <a:t>​</a:t>
            </a:r>
            <a:r>
              <a:rPr lang="en-US" sz="4800" b="1">
                <a:solidFill>
                  <a:srgbClr val="554A56"/>
                </a:solidFill>
                <a:latin typeface="Glacial Indifference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90179" y="7765105"/>
            <a:ext cx="4549701" cy="167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α= 6.25°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Glacial Indifference"/>
              </a:rPr>
              <a:t>most lift/drag</a:t>
            </a:r>
            <a:r>
              <a:rPr lang="en-US" sz="4800" b="1">
                <a:solidFill>
                  <a:srgbClr val="554A56"/>
                </a:solidFill>
                <a:latin typeface="Glacial Indifference"/>
              </a:rPr>
              <a:t>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366" y="895350"/>
            <a:ext cx="6999276" cy="25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FUNCTION OF THE TAIL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9393" y="3791494"/>
            <a:ext cx="8434607" cy="422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Use the tail to steer the main wing​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Tail steered by servo motor​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Less energy needed 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Aluminium rods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5729" r="5729"/>
          <a:stretch>
            <a:fillRect/>
          </a:stretch>
        </p:blipFill>
        <p:spPr>
          <a:xfrm rot="-1391300">
            <a:off x="3664398" y="572083"/>
            <a:ext cx="18683922" cy="107619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828" y="895350"/>
            <a:ext cx="6999276" cy="25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MAST CONNECTION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6677" y="2639041"/>
            <a:ext cx="13048856" cy="7503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12776" y="847846"/>
            <a:ext cx="6015696" cy="54141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972148" y="6304863"/>
            <a:ext cx="9197864" cy="295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Allows rotation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Connection of the mast to the frame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Two screws and nuts</a:t>
            </a:r>
          </a:p>
          <a:p>
            <a:pPr marL="693420" lvl="1" indent="-34671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∅45 mm</a:t>
            </a:r>
          </a:p>
        </p:txBody>
      </p:sp>
      <p:grpSp>
        <p:nvGrpSpPr>
          <p:cNvPr id="6" name="Group 6"/>
          <p:cNvGrpSpPr/>
          <p:nvPr/>
        </p:nvGrpSpPr>
        <p:grpSpPr>
          <a:xfrm rot="9992270">
            <a:off x="3025738" y="6847344"/>
            <a:ext cx="7164941" cy="260713"/>
            <a:chOff x="0" y="0"/>
            <a:chExt cx="11796946" cy="429260"/>
          </a:xfrm>
        </p:grpSpPr>
        <p:sp>
          <p:nvSpPr>
            <p:cNvPr id="7" name="Freeform 7"/>
            <p:cNvSpPr/>
            <p:nvPr/>
          </p:nvSpPr>
          <p:spPr>
            <a:xfrm>
              <a:off x="0" y="-5080"/>
              <a:ext cx="11796946" cy="434340"/>
            </a:xfrm>
            <a:custGeom>
              <a:avLst/>
              <a:gdLst/>
              <a:ahLst/>
              <a:cxnLst/>
              <a:rect l="l" t="t" r="r" b="b"/>
              <a:pathLst>
                <a:path w="11796946" h="434340">
                  <a:moveTo>
                    <a:pt x="11779166" y="187960"/>
                  </a:moveTo>
                  <a:lnTo>
                    <a:pt x="11517546" y="11430"/>
                  </a:lnTo>
                  <a:cubicBezTo>
                    <a:pt x="11499766" y="0"/>
                    <a:pt x="11476906" y="3810"/>
                    <a:pt x="11464206" y="21590"/>
                  </a:cubicBezTo>
                  <a:cubicBezTo>
                    <a:pt x="11452776" y="39370"/>
                    <a:pt x="11456586" y="62230"/>
                    <a:pt x="11474366" y="74930"/>
                  </a:cubicBezTo>
                  <a:lnTo>
                    <a:pt x="11633116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633116" y="257810"/>
                  </a:lnTo>
                  <a:lnTo>
                    <a:pt x="11474366" y="364490"/>
                  </a:lnTo>
                  <a:cubicBezTo>
                    <a:pt x="11456586" y="375920"/>
                    <a:pt x="11452776" y="400050"/>
                    <a:pt x="11464206" y="417830"/>
                  </a:cubicBezTo>
                  <a:cubicBezTo>
                    <a:pt x="11471826" y="429260"/>
                    <a:pt x="11483256" y="434340"/>
                    <a:pt x="11495956" y="434340"/>
                  </a:cubicBezTo>
                  <a:cubicBezTo>
                    <a:pt x="11503576" y="434340"/>
                    <a:pt x="11511196" y="431800"/>
                    <a:pt x="11517546" y="427990"/>
                  </a:cubicBezTo>
                  <a:lnTo>
                    <a:pt x="11780436" y="251460"/>
                  </a:lnTo>
                  <a:cubicBezTo>
                    <a:pt x="11790596" y="243840"/>
                    <a:pt x="11796946" y="232410"/>
                    <a:pt x="11796946" y="219710"/>
                  </a:cubicBezTo>
                  <a:cubicBezTo>
                    <a:pt x="11796946" y="207010"/>
                    <a:pt x="11790596" y="195580"/>
                    <a:pt x="11779166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277147" y="895350"/>
            <a:ext cx="6999276" cy="122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FRAME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579" t="8835" r="21730" b="29885"/>
          <a:stretch>
            <a:fillRect/>
          </a:stretch>
        </p:blipFill>
        <p:spPr>
          <a:xfrm>
            <a:off x="428260" y="2397448"/>
            <a:ext cx="10587739" cy="50429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74030" y="1274255"/>
            <a:ext cx="15080948" cy="867154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76203">
            <a:off x="5815989" y="6788372"/>
            <a:ext cx="8347867" cy="260713"/>
            <a:chOff x="0" y="0"/>
            <a:chExt cx="13744612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13744612" cy="434340"/>
            </a:xfrm>
            <a:custGeom>
              <a:avLst/>
              <a:gdLst/>
              <a:ahLst/>
              <a:cxnLst/>
              <a:rect l="l" t="t" r="r" b="b"/>
              <a:pathLst>
                <a:path w="13744612" h="434340">
                  <a:moveTo>
                    <a:pt x="13726832" y="187960"/>
                  </a:moveTo>
                  <a:lnTo>
                    <a:pt x="13465212" y="11430"/>
                  </a:lnTo>
                  <a:cubicBezTo>
                    <a:pt x="13447432" y="0"/>
                    <a:pt x="13424571" y="3810"/>
                    <a:pt x="13411871" y="21590"/>
                  </a:cubicBezTo>
                  <a:cubicBezTo>
                    <a:pt x="13400443" y="39370"/>
                    <a:pt x="13404252" y="62230"/>
                    <a:pt x="13422032" y="74930"/>
                  </a:cubicBezTo>
                  <a:lnTo>
                    <a:pt x="13580782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3580782" y="257810"/>
                  </a:lnTo>
                  <a:lnTo>
                    <a:pt x="13422032" y="364490"/>
                  </a:lnTo>
                  <a:cubicBezTo>
                    <a:pt x="13404252" y="375920"/>
                    <a:pt x="13400443" y="400050"/>
                    <a:pt x="13411871" y="417830"/>
                  </a:cubicBezTo>
                  <a:cubicBezTo>
                    <a:pt x="13419493" y="429260"/>
                    <a:pt x="13430921" y="434340"/>
                    <a:pt x="13443621" y="434340"/>
                  </a:cubicBezTo>
                  <a:cubicBezTo>
                    <a:pt x="13451243" y="434340"/>
                    <a:pt x="13458862" y="431800"/>
                    <a:pt x="13465212" y="427990"/>
                  </a:cubicBezTo>
                  <a:lnTo>
                    <a:pt x="13728102" y="251460"/>
                  </a:lnTo>
                  <a:cubicBezTo>
                    <a:pt x="13738262" y="243840"/>
                    <a:pt x="13744612" y="232410"/>
                    <a:pt x="13744612" y="219710"/>
                  </a:cubicBezTo>
                  <a:cubicBezTo>
                    <a:pt x="13744612" y="207010"/>
                    <a:pt x="13738262" y="195580"/>
                    <a:pt x="13726832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323362" y="895350"/>
            <a:ext cx="6999276" cy="122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FRAME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722" y="2547653"/>
            <a:ext cx="8229600" cy="6199505"/>
            <a:chOff x="0" y="0"/>
            <a:chExt cx="1913890" cy="14417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441768"/>
            </a:xfrm>
            <a:custGeom>
              <a:avLst/>
              <a:gdLst/>
              <a:ahLst/>
              <a:cxnLst/>
              <a:rect l="l" t="t" r="r" b="b"/>
              <a:pathLst>
                <a:path w="1913890" h="1441768">
                  <a:moveTo>
                    <a:pt x="0" y="0"/>
                  </a:moveTo>
                  <a:lnTo>
                    <a:pt x="1913890" y="0"/>
                  </a:lnTo>
                  <a:lnTo>
                    <a:pt x="1913890" y="1441768"/>
                  </a:lnTo>
                  <a:lnTo>
                    <a:pt x="0" y="1441768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16732" y="2261524"/>
            <a:ext cx="12971268" cy="64856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529911" y="4319270"/>
            <a:ext cx="631146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F1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42282" y="3076862"/>
            <a:ext cx="631146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F2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4055" y="2588099"/>
            <a:ext cx="7569617" cy="591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Solidworks simulation: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54A56"/>
                </a:solidFill>
                <a:latin typeface="Glacial Indifference"/>
              </a:rPr>
              <a:t>Maximum displacement of 0.07 mm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54A56"/>
                </a:solidFill>
                <a:latin typeface="Glacial Indifference"/>
              </a:rPr>
              <a:t>Structural steel S235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54A56"/>
                </a:solidFill>
                <a:latin typeface="Glacial Indifference"/>
              </a:rPr>
              <a:t>50 x 50 x 3 mm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54A56"/>
                </a:solidFill>
                <a:latin typeface="Glacial Indifference"/>
              </a:rPr>
              <a:t>F1 = 800 N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54A56"/>
                </a:solidFill>
                <a:latin typeface="Glacial Indifference"/>
              </a:rPr>
              <a:t>F2 = 400 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9493" y="895350"/>
            <a:ext cx="6999276" cy="25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FRONT WHEEL STEERING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61119" y="1705610"/>
            <a:ext cx="9247301" cy="676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First solution</a:t>
            </a:r>
            <a:r>
              <a:rPr lang="en-US" sz="4800">
                <a:solidFill>
                  <a:srgbClr val="554A56"/>
                </a:solidFill>
                <a:latin typeface="Glacial Indifference"/>
              </a:rPr>
              <a:t>: wrong caster angle</a:t>
            </a:r>
            <a:r>
              <a:rPr lang="en-US" sz="4800">
                <a:solidFill>
                  <a:srgbClr val="FFFFFF"/>
                </a:solidFill>
                <a:latin typeface="Glacial Indifference"/>
              </a:rPr>
              <a:t>​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A torque was created which turned the front wheel​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Wheel fell to the side​</a:t>
            </a:r>
          </a:p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Final Solution</a:t>
            </a:r>
            <a:r>
              <a:rPr lang="en-US" sz="4800">
                <a:solidFill>
                  <a:srgbClr val="554A56"/>
                </a:solidFill>
                <a:latin typeface="Glacial Indifference"/>
              </a:rPr>
              <a:t>: caster angle of 10°</a:t>
            </a:r>
            <a:r>
              <a:rPr lang="en-US" sz="4800">
                <a:solidFill>
                  <a:srgbClr val="FFFFFF"/>
                </a:solidFill>
                <a:latin typeface="Glacial Indifference"/>
              </a:rPr>
              <a:t>​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Torque steers to straight - ahead position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Wheel is not falling to the side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9493" y="3615571"/>
            <a:ext cx="7891928" cy="56427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8" y="1052617"/>
            <a:ext cx="5259557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THE TEAM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348" b="306"/>
          <a:stretch>
            <a:fillRect/>
          </a:stretch>
        </p:blipFill>
        <p:spPr>
          <a:xfrm>
            <a:off x="5535583" y="1185967"/>
            <a:ext cx="7216835" cy="820438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1662" y="2938751"/>
            <a:ext cx="4957895" cy="1981383"/>
            <a:chOff x="0" y="0"/>
            <a:chExt cx="1153017" cy="4607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3017" cy="460794"/>
            </a:xfrm>
            <a:custGeom>
              <a:avLst/>
              <a:gdLst/>
              <a:ahLst/>
              <a:cxnLst/>
              <a:rect l="l" t="t" r="r" b="b"/>
              <a:pathLst>
                <a:path w="1153017" h="460794">
                  <a:moveTo>
                    <a:pt x="0" y="0"/>
                  </a:moveTo>
                  <a:lnTo>
                    <a:pt x="1153017" y="0"/>
                  </a:lnTo>
                  <a:lnTo>
                    <a:pt x="1153017" y="460794"/>
                  </a:lnTo>
                  <a:lnTo>
                    <a:pt x="0" y="460794"/>
                  </a:lnTo>
                  <a:close/>
                </a:path>
              </a:pathLst>
            </a:custGeom>
            <a:solidFill>
              <a:srgbClr val="554A56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02560" y="6331341"/>
            <a:ext cx="4957895" cy="1981383"/>
            <a:chOff x="0" y="0"/>
            <a:chExt cx="1153017" cy="4607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3017" cy="460794"/>
            </a:xfrm>
            <a:custGeom>
              <a:avLst/>
              <a:gdLst/>
              <a:ahLst/>
              <a:cxnLst/>
              <a:rect l="l" t="t" r="r" b="b"/>
              <a:pathLst>
                <a:path w="1153017" h="460794">
                  <a:moveTo>
                    <a:pt x="0" y="0"/>
                  </a:moveTo>
                  <a:lnTo>
                    <a:pt x="1153017" y="0"/>
                  </a:lnTo>
                  <a:lnTo>
                    <a:pt x="1153017" y="460794"/>
                  </a:lnTo>
                  <a:lnTo>
                    <a:pt x="0" y="460794"/>
                  </a:lnTo>
                  <a:close/>
                </a:path>
              </a:pathLst>
            </a:custGeom>
            <a:solidFill>
              <a:srgbClr val="554A56">
                <a:alpha val="29803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942745" y="1028700"/>
            <a:ext cx="4957895" cy="1981383"/>
            <a:chOff x="0" y="0"/>
            <a:chExt cx="1153017" cy="4607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3017" cy="460794"/>
            </a:xfrm>
            <a:custGeom>
              <a:avLst/>
              <a:gdLst/>
              <a:ahLst/>
              <a:cxnLst/>
              <a:rect l="l" t="t" r="r" b="b"/>
              <a:pathLst>
                <a:path w="1153017" h="460794">
                  <a:moveTo>
                    <a:pt x="0" y="0"/>
                  </a:moveTo>
                  <a:lnTo>
                    <a:pt x="1153017" y="0"/>
                  </a:lnTo>
                  <a:lnTo>
                    <a:pt x="1153017" y="460794"/>
                  </a:lnTo>
                  <a:lnTo>
                    <a:pt x="0" y="460794"/>
                  </a:lnTo>
                  <a:close/>
                </a:path>
              </a:pathLst>
            </a:custGeom>
            <a:solidFill>
              <a:srgbClr val="554A56">
                <a:alpha val="2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997963" y="4152809"/>
            <a:ext cx="4957895" cy="1981383"/>
            <a:chOff x="0" y="0"/>
            <a:chExt cx="1153017" cy="4607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3017" cy="460794"/>
            </a:xfrm>
            <a:custGeom>
              <a:avLst/>
              <a:gdLst/>
              <a:ahLst/>
              <a:cxnLst/>
              <a:rect l="l" t="t" r="r" b="b"/>
              <a:pathLst>
                <a:path w="1153017" h="460794">
                  <a:moveTo>
                    <a:pt x="0" y="0"/>
                  </a:moveTo>
                  <a:lnTo>
                    <a:pt x="1153017" y="0"/>
                  </a:lnTo>
                  <a:lnTo>
                    <a:pt x="1153017" y="460794"/>
                  </a:lnTo>
                  <a:lnTo>
                    <a:pt x="0" y="460794"/>
                  </a:lnTo>
                  <a:close/>
                </a:path>
              </a:pathLst>
            </a:custGeom>
            <a:solidFill>
              <a:srgbClr val="554A56">
                <a:alpha val="2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997963" y="7322032"/>
            <a:ext cx="4957895" cy="1981383"/>
            <a:chOff x="0" y="0"/>
            <a:chExt cx="1153017" cy="460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3017" cy="460794"/>
            </a:xfrm>
            <a:custGeom>
              <a:avLst/>
              <a:gdLst/>
              <a:ahLst/>
              <a:cxnLst/>
              <a:rect l="l" t="t" r="r" b="b"/>
              <a:pathLst>
                <a:path w="1153017" h="460794">
                  <a:moveTo>
                    <a:pt x="0" y="0"/>
                  </a:moveTo>
                  <a:lnTo>
                    <a:pt x="1153017" y="0"/>
                  </a:lnTo>
                  <a:lnTo>
                    <a:pt x="1153017" y="460794"/>
                  </a:lnTo>
                  <a:lnTo>
                    <a:pt x="0" y="460794"/>
                  </a:lnTo>
                  <a:close/>
                </a:path>
              </a:pathLst>
            </a:custGeom>
            <a:solidFill>
              <a:srgbClr val="554A56">
                <a:alpha val="2980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669280" y="3468432"/>
            <a:ext cx="2222659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Logistics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02045" y="1131661"/>
            <a:ext cx="4639294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Electrical engineering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0800" y="6434302"/>
            <a:ext cx="4901415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Mechanical engineering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73263" y="4255770"/>
            <a:ext cx="4607296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Product management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10603" y="7424993"/>
            <a:ext cx="5732615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Engineering and management</a:t>
            </a:r>
          </a:p>
        </p:txBody>
      </p:sp>
      <p:grpSp>
        <p:nvGrpSpPr>
          <p:cNvPr id="21" name="Group 21"/>
          <p:cNvGrpSpPr/>
          <p:nvPr/>
        </p:nvGrpSpPr>
        <p:grpSpPr>
          <a:xfrm rot="-2141091">
            <a:off x="4934157" y="3431717"/>
            <a:ext cx="1845676" cy="201713"/>
            <a:chOff x="0" y="0"/>
            <a:chExt cx="11945868" cy="1305560"/>
          </a:xfrm>
        </p:grpSpPr>
        <p:sp>
          <p:nvSpPr>
            <p:cNvPr id="22" name="Freeform 22"/>
            <p:cNvSpPr/>
            <p:nvPr/>
          </p:nvSpPr>
          <p:spPr>
            <a:xfrm>
              <a:off x="0" y="-27940"/>
              <a:ext cx="11964918" cy="1360170"/>
            </a:xfrm>
            <a:custGeom>
              <a:avLst/>
              <a:gdLst/>
              <a:ahLst/>
              <a:cxnLst/>
              <a:rect l="l" t="t" r="r" b="b"/>
              <a:pathLst>
                <a:path w="11964918" h="1360170">
                  <a:moveTo>
                    <a:pt x="11889987" y="579120"/>
                  </a:moveTo>
                  <a:lnTo>
                    <a:pt x="11190218" y="55880"/>
                  </a:lnTo>
                  <a:cubicBezTo>
                    <a:pt x="11116558" y="0"/>
                    <a:pt x="11055597" y="30480"/>
                    <a:pt x="11055597" y="123190"/>
                  </a:cubicBezTo>
                  <a:lnTo>
                    <a:pt x="11055597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11053682" y="805180"/>
                  </a:lnTo>
                  <a:lnTo>
                    <a:pt x="11053682" y="1236980"/>
                  </a:lnTo>
                  <a:cubicBezTo>
                    <a:pt x="11053682" y="1329690"/>
                    <a:pt x="11115287" y="1360170"/>
                    <a:pt x="11188947" y="1304290"/>
                  </a:cubicBezTo>
                  <a:lnTo>
                    <a:pt x="11889987" y="779780"/>
                  </a:lnTo>
                  <a:cubicBezTo>
                    <a:pt x="11964918" y="726440"/>
                    <a:pt x="11964918" y="635000"/>
                    <a:pt x="11889987" y="579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2141091">
            <a:off x="4934157" y="6653570"/>
            <a:ext cx="1845676" cy="201713"/>
            <a:chOff x="0" y="0"/>
            <a:chExt cx="11945868" cy="1305560"/>
          </a:xfrm>
        </p:grpSpPr>
        <p:sp>
          <p:nvSpPr>
            <p:cNvPr id="24" name="Freeform 24"/>
            <p:cNvSpPr/>
            <p:nvPr/>
          </p:nvSpPr>
          <p:spPr>
            <a:xfrm>
              <a:off x="0" y="-27940"/>
              <a:ext cx="11964918" cy="1360170"/>
            </a:xfrm>
            <a:custGeom>
              <a:avLst/>
              <a:gdLst/>
              <a:ahLst/>
              <a:cxnLst/>
              <a:rect l="l" t="t" r="r" b="b"/>
              <a:pathLst>
                <a:path w="11964918" h="1360170">
                  <a:moveTo>
                    <a:pt x="11889987" y="579120"/>
                  </a:moveTo>
                  <a:lnTo>
                    <a:pt x="11190218" y="55880"/>
                  </a:lnTo>
                  <a:cubicBezTo>
                    <a:pt x="11116558" y="0"/>
                    <a:pt x="11055597" y="30480"/>
                    <a:pt x="11055597" y="123190"/>
                  </a:cubicBezTo>
                  <a:lnTo>
                    <a:pt x="11055597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11053682" y="805180"/>
                  </a:lnTo>
                  <a:lnTo>
                    <a:pt x="11053682" y="1236980"/>
                  </a:lnTo>
                  <a:cubicBezTo>
                    <a:pt x="11053682" y="1329690"/>
                    <a:pt x="11115287" y="1360170"/>
                    <a:pt x="11188947" y="1304290"/>
                  </a:cubicBezTo>
                  <a:lnTo>
                    <a:pt x="11889987" y="779780"/>
                  </a:lnTo>
                  <a:cubicBezTo>
                    <a:pt x="11964918" y="726440"/>
                    <a:pt x="11964918" y="635000"/>
                    <a:pt x="11889987" y="579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1192182">
            <a:off x="4990489" y="6651483"/>
            <a:ext cx="3103840" cy="201713"/>
            <a:chOff x="0" y="0"/>
            <a:chExt cx="20089155" cy="1305560"/>
          </a:xfrm>
        </p:grpSpPr>
        <p:sp>
          <p:nvSpPr>
            <p:cNvPr id="26" name="Freeform 26"/>
            <p:cNvSpPr/>
            <p:nvPr/>
          </p:nvSpPr>
          <p:spPr>
            <a:xfrm>
              <a:off x="0" y="-27940"/>
              <a:ext cx="20108205" cy="1360170"/>
            </a:xfrm>
            <a:custGeom>
              <a:avLst/>
              <a:gdLst/>
              <a:ahLst/>
              <a:cxnLst/>
              <a:rect l="l" t="t" r="r" b="b"/>
              <a:pathLst>
                <a:path w="20108205" h="1360170">
                  <a:moveTo>
                    <a:pt x="20033275" y="579120"/>
                  </a:moveTo>
                  <a:lnTo>
                    <a:pt x="19333505" y="55880"/>
                  </a:lnTo>
                  <a:cubicBezTo>
                    <a:pt x="19259845" y="0"/>
                    <a:pt x="19198885" y="30480"/>
                    <a:pt x="19198885" y="123190"/>
                  </a:cubicBezTo>
                  <a:lnTo>
                    <a:pt x="19198885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19196031" y="805180"/>
                  </a:lnTo>
                  <a:lnTo>
                    <a:pt x="19196031" y="1236980"/>
                  </a:lnTo>
                  <a:cubicBezTo>
                    <a:pt x="19196031" y="1329690"/>
                    <a:pt x="19258575" y="1360170"/>
                    <a:pt x="19332234" y="1304290"/>
                  </a:cubicBezTo>
                  <a:lnTo>
                    <a:pt x="20033275" y="779780"/>
                  </a:lnTo>
                  <a:cubicBezTo>
                    <a:pt x="20108205" y="726440"/>
                    <a:pt x="20108205" y="635000"/>
                    <a:pt x="20033275" y="579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8100000">
            <a:off x="10379255" y="7221175"/>
            <a:ext cx="3313998" cy="201713"/>
            <a:chOff x="0" y="0"/>
            <a:chExt cx="21449369" cy="1305560"/>
          </a:xfrm>
        </p:grpSpPr>
        <p:sp>
          <p:nvSpPr>
            <p:cNvPr id="28" name="Freeform 28"/>
            <p:cNvSpPr/>
            <p:nvPr/>
          </p:nvSpPr>
          <p:spPr>
            <a:xfrm>
              <a:off x="0" y="-27940"/>
              <a:ext cx="21468418" cy="1360170"/>
            </a:xfrm>
            <a:custGeom>
              <a:avLst/>
              <a:gdLst/>
              <a:ahLst/>
              <a:cxnLst/>
              <a:rect l="l" t="t" r="r" b="b"/>
              <a:pathLst>
                <a:path w="21468418" h="1360170">
                  <a:moveTo>
                    <a:pt x="21393490" y="579120"/>
                  </a:moveTo>
                  <a:lnTo>
                    <a:pt x="20693718" y="55880"/>
                  </a:lnTo>
                  <a:cubicBezTo>
                    <a:pt x="20620059" y="0"/>
                    <a:pt x="20559099" y="30480"/>
                    <a:pt x="20559099" y="123190"/>
                  </a:cubicBezTo>
                  <a:lnTo>
                    <a:pt x="20559099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20556088" y="805180"/>
                  </a:lnTo>
                  <a:lnTo>
                    <a:pt x="20556088" y="1236980"/>
                  </a:lnTo>
                  <a:cubicBezTo>
                    <a:pt x="20556088" y="1329690"/>
                    <a:pt x="20618788" y="1360170"/>
                    <a:pt x="20692449" y="1304290"/>
                  </a:cubicBezTo>
                  <a:lnTo>
                    <a:pt x="21393488" y="779780"/>
                  </a:lnTo>
                  <a:cubicBezTo>
                    <a:pt x="21468418" y="726440"/>
                    <a:pt x="21468418" y="635000"/>
                    <a:pt x="21393488" y="579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 rot="9054361">
            <a:off x="11436276" y="2348460"/>
            <a:ext cx="1914726" cy="201713"/>
            <a:chOff x="0" y="0"/>
            <a:chExt cx="12392785" cy="1305560"/>
          </a:xfrm>
        </p:grpSpPr>
        <p:sp>
          <p:nvSpPr>
            <p:cNvPr id="30" name="Freeform 30"/>
            <p:cNvSpPr/>
            <p:nvPr/>
          </p:nvSpPr>
          <p:spPr>
            <a:xfrm>
              <a:off x="0" y="-27940"/>
              <a:ext cx="12411835" cy="1360170"/>
            </a:xfrm>
            <a:custGeom>
              <a:avLst/>
              <a:gdLst/>
              <a:ahLst/>
              <a:cxnLst/>
              <a:rect l="l" t="t" r="r" b="b"/>
              <a:pathLst>
                <a:path w="12411835" h="1360170">
                  <a:moveTo>
                    <a:pt x="12336904" y="579120"/>
                  </a:moveTo>
                  <a:lnTo>
                    <a:pt x="11637135" y="55880"/>
                  </a:lnTo>
                  <a:cubicBezTo>
                    <a:pt x="11563475" y="0"/>
                    <a:pt x="11502515" y="30480"/>
                    <a:pt x="11502515" y="123190"/>
                  </a:cubicBezTo>
                  <a:lnTo>
                    <a:pt x="11502515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11500548" y="805180"/>
                  </a:lnTo>
                  <a:lnTo>
                    <a:pt x="11500548" y="1236980"/>
                  </a:lnTo>
                  <a:cubicBezTo>
                    <a:pt x="11500548" y="1329690"/>
                    <a:pt x="11562204" y="1360170"/>
                    <a:pt x="11635864" y="1304290"/>
                  </a:cubicBezTo>
                  <a:lnTo>
                    <a:pt x="12336904" y="779780"/>
                  </a:lnTo>
                  <a:cubicBezTo>
                    <a:pt x="12411835" y="726440"/>
                    <a:pt x="12411835" y="635000"/>
                    <a:pt x="12336904" y="579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8563068">
            <a:off x="9514620" y="3754376"/>
            <a:ext cx="4124978" cy="201713"/>
            <a:chOff x="0" y="0"/>
            <a:chExt cx="26698322" cy="1305560"/>
          </a:xfrm>
        </p:grpSpPr>
        <p:sp>
          <p:nvSpPr>
            <p:cNvPr id="32" name="Freeform 32"/>
            <p:cNvSpPr/>
            <p:nvPr/>
          </p:nvSpPr>
          <p:spPr>
            <a:xfrm>
              <a:off x="0" y="-27940"/>
              <a:ext cx="26717371" cy="1360170"/>
            </a:xfrm>
            <a:custGeom>
              <a:avLst/>
              <a:gdLst/>
              <a:ahLst/>
              <a:cxnLst/>
              <a:rect l="l" t="t" r="r" b="b"/>
              <a:pathLst>
                <a:path w="26717371" h="1360170">
                  <a:moveTo>
                    <a:pt x="26642442" y="579120"/>
                  </a:moveTo>
                  <a:lnTo>
                    <a:pt x="25942672" y="55880"/>
                  </a:lnTo>
                  <a:cubicBezTo>
                    <a:pt x="25869012" y="0"/>
                    <a:pt x="25808053" y="30480"/>
                    <a:pt x="25808053" y="123190"/>
                  </a:cubicBezTo>
                  <a:lnTo>
                    <a:pt x="2580805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25804436" y="805180"/>
                  </a:lnTo>
                  <a:lnTo>
                    <a:pt x="25804436" y="1236980"/>
                  </a:lnTo>
                  <a:cubicBezTo>
                    <a:pt x="25804436" y="1329690"/>
                    <a:pt x="25867742" y="1360170"/>
                    <a:pt x="25941403" y="1304290"/>
                  </a:cubicBezTo>
                  <a:lnTo>
                    <a:pt x="26642442" y="779780"/>
                  </a:lnTo>
                  <a:cubicBezTo>
                    <a:pt x="26717371" y="726440"/>
                    <a:pt x="26717371" y="635000"/>
                    <a:pt x="26642442" y="579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981" y="895350"/>
            <a:ext cx="12217629" cy="122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FRONT WHEEL STEERING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7661" y="2124287"/>
            <a:ext cx="6468977" cy="62749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611" r="20339"/>
          <a:stretch>
            <a:fillRect/>
          </a:stretch>
        </p:blipFill>
        <p:spPr>
          <a:xfrm>
            <a:off x="9155520" y="2139614"/>
            <a:ext cx="7631150" cy="62442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9256" y="8610295"/>
            <a:ext cx="6507382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First solution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96872" y="8610295"/>
            <a:ext cx="6507382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Final solution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243" y="1892347"/>
            <a:ext cx="8229600" cy="1301229"/>
            <a:chOff x="0" y="0"/>
            <a:chExt cx="1913890" cy="3026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02616"/>
            </a:xfrm>
            <a:custGeom>
              <a:avLst/>
              <a:gdLst/>
              <a:ahLst/>
              <a:cxnLst/>
              <a:rect l="l" t="t" r="r" b="b"/>
              <a:pathLst>
                <a:path w="1913890" h="302616">
                  <a:moveTo>
                    <a:pt x="0" y="0"/>
                  </a:moveTo>
                  <a:lnTo>
                    <a:pt x="1913890" y="0"/>
                  </a:lnTo>
                  <a:lnTo>
                    <a:pt x="1913890" y="302616"/>
                  </a:lnTo>
                  <a:lnTo>
                    <a:pt x="0" y="3026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36043" y="848797"/>
            <a:ext cx="12725045" cy="85894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8838" y="1977665"/>
            <a:ext cx="6911402" cy="122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ELECTRONICS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88991" y="4328256"/>
            <a:ext cx="8573990" cy="49300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60066"/>
            <a:ext cx="9675035" cy="506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Reliable braking system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Lighter materials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Adjustable seat system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Wireless connection between electronic components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Additional electronic parts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235" y="895350"/>
            <a:ext cx="7298689" cy="25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FUTURE DEVELOPMENT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2024" y="894355"/>
            <a:ext cx="1431234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8071" y="3434054"/>
            <a:ext cx="6437135" cy="201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8"/>
              </a:lnSpc>
            </a:pPr>
            <a:r>
              <a:rPr lang="en-US" sz="7200" b="1" spc="395">
                <a:solidFill>
                  <a:srgbClr val="554A56"/>
                </a:solidFill>
                <a:latin typeface="League Spartan"/>
              </a:rPr>
              <a:t>ACKNOW-LEDGEMENT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56814" y="1623507"/>
            <a:ext cx="4294857" cy="12669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30770" y="3017284"/>
            <a:ext cx="3546943" cy="15606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44892" y="4939958"/>
            <a:ext cx="3718701" cy="10226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96722" y="6138153"/>
            <a:ext cx="5215040" cy="11212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94128" y="7488846"/>
            <a:ext cx="2620226" cy="175555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54192" y="6317085"/>
            <a:ext cx="3552446" cy="2927741"/>
            <a:chOff x="0" y="0"/>
            <a:chExt cx="4736595" cy="390365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4736595" cy="283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0"/>
                </a:lnSpc>
              </a:pPr>
              <a:r>
                <a:rPr lang="en-US" sz="4200" b="1">
                  <a:solidFill>
                    <a:srgbClr val="FFFFFF"/>
                  </a:solidFill>
                  <a:latin typeface="Glacial Indifference"/>
                </a:rPr>
                <a:t>Mechanical workshop and technicians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014751" y="3338578"/>
              <a:ext cx="2707092" cy="565077"/>
              <a:chOff x="0" y="0"/>
              <a:chExt cx="7888296" cy="16465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888297" cy="1646598"/>
              </a:xfrm>
              <a:custGeom>
                <a:avLst/>
                <a:gdLst/>
                <a:ahLst/>
                <a:cxnLst/>
                <a:rect l="l" t="t" r="r" b="b"/>
                <a:pathLst>
                  <a:path w="7888297" h="1646598">
                    <a:moveTo>
                      <a:pt x="0" y="0"/>
                    </a:moveTo>
                    <a:lnTo>
                      <a:pt x="7888297" y="0"/>
                    </a:lnTo>
                    <a:lnTo>
                      <a:pt x="7888297" y="1646598"/>
                    </a:lnTo>
                    <a:lnTo>
                      <a:pt x="0" y="164659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158471" y="3474180"/>
              <a:ext cx="2419652" cy="276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06638" y="7035611"/>
            <a:ext cx="3552446" cy="2208787"/>
            <a:chOff x="0" y="0"/>
            <a:chExt cx="4736595" cy="294505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4736595" cy="187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0"/>
                </a:lnSpc>
              </a:pPr>
              <a:r>
                <a:rPr lang="en-US" sz="4200" b="1">
                  <a:solidFill>
                    <a:srgbClr val="FFFFFF"/>
                  </a:solidFill>
                  <a:latin typeface="Glacial Indifference"/>
                </a:rPr>
                <a:t>The </a:t>
              </a:r>
            </a:p>
            <a:p>
              <a:pPr algn="ctr">
                <a:lnSpc>
                  <a:spcPts val="5670"/>
                </a:lnSpc>
              </a:pPr>
              <a:r>
                <a:rPr lang="en-US" sz="4200" b="1">
                  <a:solidFill>
                    <a:srgbClr val="FFFFFF"/>
                  </a:solidFill>
                  <a:latin typeface="Glacial Indifference"/>
                </a:rPr>
                <a:t>Teachers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014751" y="2379973"/>
              <a:ext cx="2707092" cy="565077"/>
              <a:chOff x="0" y="0"/>
              <a:chExt cx="7888296" cy="164659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88297" cy="1646598"/>
              </a:xfrm>
              <a:custGeom>
                <a:avLst/>
                <a:gdLst/>
                <a:ahLst/>
                <a:cxnLst/>
                <a:rect l="l" t="t" r="r" b="b"/>
                <a:pathLst>
                  <a:path w="7888297" h="1646598">
                    <a:moveTo>
                      <a:pt x="0" y="0"/>
                    </a:moveTo>
                    <a:lnTo>
                      <a:pt x="7888297" y="0"/>
                    </a:lnTo>
                    <a:lnTo>
                      <a:pt x="7888297" y="1646598"/>
                    </a:lnTo>
                    <a:lnTo>
                      <a:pt x="0" y="164659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158471" y="2515575"/>
              <a:ext cx="2419652" cy="276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1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59085" y="7049513"/>
            <a:ext cx="3552446" cy="2208787"/>
            <a:chOff x="0" y="0"/>
            <a:chExt cx="4736595" cy="294505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4736595" cy="187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0"/>
                </a:lnSpc>
              </a:pPr>
              <a:r>
                <a:rPr lang="en-US" sz="4200" b="1">
                  <a:solidFill>
                    <a:srgbClr val="FFFFFF"/>
                  </a:solidFill>
                  <a:latin typeface="Glacial Indifference"/>
                </a:rPr>
                <a:t>The Supervisors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014751" y="2379973"/>
              <a:ext cx="2707092" cy="565077"/>
              <a:chOff x="0" y="0"/>
              <a:chExt cx="7888296" cy="164659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888297" cy="1646598"/>
              </a:xfrm>
              <a:custGeom>
                <a:avLst/>
                <a:gdLst/>
                <a:ahLst/>
                <a:cxnLst/>
                <a:rect l="l" t="t" r="r" b="b"/>
                <a:pathLst>
                  <a:path w="7888297" h="1646598">
                    <a:moveTo>
                      <a:pt x="0" y="0"/>
                    </a:moveTo>
                    <a:lnTo>
                      <a:pt x="7888297" y="0"/>
                    </a:lnTo>
                    <a:lnTo>
                      <a:pt x="7888297" y="1646598"/>
                    </a:lnTo>
                    <a:lnTo>
                      <a:pt x="0" y="164659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158471" y="2515575"/>
              <a:ext cx="2419652" cy="276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1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369" y="-317749"/>
            <a:ext cx="15481386" cy="10604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-5249487" y="-1870830"/>
            <a:ext cx="14962909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2700000">
            <a:off x="-1156035" y="1906618"/>
            <a:ext cx="21051916" cy="5832233"/>
            <a:chOff x="0" y="0"/>
            <a:chExt cx="4895870" cy="13563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95870" cy="1356354"/>
            </a:xfrm>
            <a:custGeom>
              <a:avLst/>
              <a:gdLst/>
              <a:ahLst/>
              <a:cxnLst/>
              <a:rect l="l" t="t" r="r" b="b"/>
              <a:pathLst>
                <a:path w="4895870" h="1356354">
                  <a:moveTo>
                    <a:pt x="0" y="0"/>
                  </a:moveTo>
                  <a:lnTo>
                    <a:pt x="4895870" y="0"/>
                  </a:lnTo>
                  <a:lnTo>
                    <a:pt x="4895870" y="1356354"/>
                  </a:lnTo>
                  <a:lnTo>
                    <a:pt x="0" y="1356354"/>
                  </a:lnTo>
                  <a:close/>
                </a:path>
              </a:pathLst>
            </a:custGeom>
            <a:solidFill>
              <a:srgbClr val="29B58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53100" y="3952481"/>
            <a:ext cx="13312537" cy="235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5"/>
              </a:lnSpc>
            </a:pPr>
            <a:r>
              <a:rPr lang="en-US" sz="7500" b="1">
                <a:solidFill>
                  <a:srgbClr val="554A56"/>
                </a:solidFill>
                <a:latin typeface="League Spartan"/>
              </a:rPr>
              <a:t>                         ANY</a:t>
            </a:r>
          </a:p>
          <a:p>
            <a:pPr>
              <a:lnSpc>
                <a:spcPts val="9375"/>
              </a:lnSpc>
            </a:pPr>
            <a:r>
              <a:rPr lang="en-US" sz="7500" b="1">
                <a:solidFill>
                  <a:srgbClr val="554A56"/>
                </a:solidFill>
                <a:latin typeface="League Spartan"/>
              </a:rPr>
              <a:t>              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1263" y="4176790"/>
            <a:ext cx="7991700" cy="20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8"/>
              </a:lnSpc>
            </a:pPr>
            <a:r>
              <a:rPr lang="en-US" sz="7200" b="1" spc="395">
                <a:solidFill>
                  <a:srgbClr val="554A56"/>
                </a:solidFill>
                <a:latin typeface="League Spartan"/>
              </a:rPr>
              <a:t>PRESENTATION OUTLINE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82963" y="2987733"/>
            <a:ext cx="7484092" cy="421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Problem Statement &amp; Research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The Project Management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Project Development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Conclusion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369" y="-317749"/>
            <a:ext cx="15481386" cy="10604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-5249487" y="-1870830"/>
            <a:ext cx="14962909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2700000">
            <a:off x="-1156035" y="1906618"/>
            <a:ext cx="21051916" cy="5832233"/>
            <a:chOff x="0" y="0"/>
            <a:chExt cx="4895870" cy="13563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95870" cy="1356354"/>
            </a:xfrm>
            <a:custGeom>
              <a:avLst/>
              <a:gdLst/>
              <a:ahLst/>
              <a:cxnLst/>
              <a:rect l="l" t="t" r="r" b="b"/>
              <a:pathLst>
                <a:path w="4895870" h="1356354">
                  <a:moveTo>
                    <a:pt x="0" y="0"/>
                  </a:moveTo>
                  <a:lnTo>
                    <a:pt x="4895870" y="0"/>
                  </a:lnTo>
                  <a:lnTo>
                    <a:pt x="4895870" y="1356354"/>
                  </a:lnTo>
                  <a:lnTo>
                    <a:pt x="0" y="1356354"/>
                  </a:lnTo>
                  <a:close/>
                </a:path>
              </a:pathLst>
            </a:custGeom>
            <a:solidFill>
              <a:srgbClr val="29B58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48061" y="2934656"/>
            <a:ext cx="13312537" cy="506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                    PROBLEM</a:t>
            </a:r>
          </a:p>
          <a:p>
            <a:pPr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              STATEMENT</a:t>
            </a:r>
          </a:p>
          <a:p>
            <a:pPr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                 &amp;</a:t>
            </a:r>
          </a:p>
          <a:p>
            <a:pPr>
              <a:lnSpc>
                <a:spcPts val="10000"/>
              </a:lnSpc>
            </a:pPr>
            <a:r>
              <a:rPr lang="en-US" sz="8000" b="1">
                <a:solidFill>
                  <a:srgbClr val="554A56"/>
                </a:solidFill>
                <a:latin typeface="League Spartan"/>
              </a:rPr>
              <a:t>      RESEARCH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828" y="4425418"/>
            <a:ext cx="6656473" cy="4832882"/>
            <a:chOff x="0" y="0"/>
            <a:chExt cx="8875297" cy="6443843"/>
          </a:xfrm>
        </p:grpSpPr>
        <p:sp>
          <p:nvSpPr>
            <p:cNvPr id="3" name="TextBox 3"/>
            <p:cNvSpPr txBox="1"/>
            <p:nvPr/>
          </p:nvSpPr>
          <p:spPr>
            <a:xfrm>
              <a:off x="1498885" y="5903133"/>
              <a:ext cx="5877527" cy="54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spc="304">
                  <a:solidFill>
                    <a:srgbClr val="FFFFFF"/>
                  </a:solidFill>
                  <a:latin typeface="Glacial Indifference"/>
                </a:rPr>
                <a:t>JIMMY DEAN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875297" cy="5253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88"/>
                </a:lnSpc>
              </a:pPr>
              <a:r>
                <a:rPr lang="en-US" sz="4800" b="1" spc="96">
                  <a:solidFill>
                    <a:srgbClr val="554A56"/>
                  </a:solidFill>
                  <a:latin typeface="Glacial Indifference"/>
                </a:rPr>
                <a:t>“I can’t change the direction of the wind, but I can adjust my sails to always reach my destination.”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2025" y="895350"/>
            <a:ext cx="699927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THE PROBLEM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33910" y="750570"/>
            <a:ext cx="8825390" cy="8459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What thrives us?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Earth's natural resources are limited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Promote the use of wind as the main resource</a:t>
            </a:r>
          </a:p>
          <a:p>
            <a:pPr>
              <a:lnSpc>
                <a:spcPts val="6719"/>
              </a:lnSpc>
            </a:pPr>
            <a:r>
              <a:rPr lang="en-US" sz="4800" b="1">
                <a:solidFill>
                  <a:srgbClr val="554A56"/>
                </a:solidFill>
                <a:latin typeface="Glacial Indifference"/>
              </a:rPr>
              <a:t>What do we want to achieve?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Contributing to a better world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lacial Indifference"/>
              </a:rPr>
              <a:t>Raise awareness about a green sport and leisure activity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9192" y="3810977"/>
            <a:ext cx="787745" cy="6144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06966" y="895350"/>
            <a:ext cx="699927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RESEARCH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1007"/>
          <a:stretch>
            <a:fillRect/>
          </a:stretch>
        </p:blipFill>
        <p:spPr>
          <a:xfrm>
            <a:off x="2264884" y="2147204"/>
            <a:ext cx="6491985" cy="512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7363" r="15321" b="361"/>
          <a:stretch>
            <a:fillRect/>
          </a:stretch>
        </p:blipFill>
        <p:spPr>
          <a:xfrm>
            <a:off x="8756870" y="2133585"/>
            <a:ext cx="6487422" cy="51417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92672" y="7265060"/>
            <a:ext cx="4269068" cy="221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Three wheeled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Light frame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Dissassembable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84657" y="7265060"/>
            <a:ext cx="5169461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Rigid sail with a tail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Self-correcting system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4884" y="7350785"/>
            <a:ext cx="627788" cy="627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56870" y="7350785"/>
            <a:ext cx="627788" cy="627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4884" y="8103691"/>
            <a:ext cx="627788" cy="627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4884" y="8856597"/>
            <a:ext cx="627788" cy="6277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56870" y="8103691"/>
            <a:ext cx="627788" cy="627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344771">
            <a:off x="11661061" y="1200124"/>
            <a:ext cx="7358954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Glacial Indifference"/>
              </a:rPr>
              <a:t>What we wanted to implement from others?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872543">
            <a:off x="10635214" y="436313"/>
            <a:ext cx="2046700" cy="16919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4028" y="895350"/>
            <a:ext cx="699927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MARKETING</a:t>
            </a:r>
          </a:p>
        </p:txBody>
      </p:sp>
      <p:sp>
        <p:nvSpPr>
          <p:cNvPr id="3" name="TextBox 3"/>
          <p:cNvSpPr txBox="1"/>
          <p:nvPr/>
        </p:nvSpPr>
        <p:spPr>
          <a:xfrm rot="834117">
            <a:off x="10404950" y="1088311"/>
            <a:ext cx="7466512" cy="221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554A56"/>
                </a:solidFill>
                <a:latin typeface="Glacial Indifference"/>
              </a:rPr>
              <a:t>How we got from the technical idea to user perspective?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286711">
            <a:off x="8839485" y="1409293"/>
            <a:ext cx="2472658" cy="20440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854353"/>
            <a:ext cx="4453820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Requirements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58818" y="3851656"/>
            <a:ext cx="2822486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Features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32750" y="3794337"/>
            <a:ext cx="4626550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Functionalities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931068" y="4109921"/>
            <a:ext cx="1063693" cy="288313"/>
            <a:chOff x="0" y="0"/>
            <a:chExt cx="2141277" cy="580390"/>
          </a:xfrm>
        </p:grpSpPr>
        <p:sp>
          <p:nvSpPr>
            <p:cNvPr id="9" name="Freeform 9"/>
            <p:cNvSpPr/>
            <p:nvPr/>
          </p:nvSpPr>
          <p:spPr>
            <a:xfrm>
              <a:off x="1728527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7E8694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81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374650" y="504190"/>
                  </a:moveTo>
                  <a:lnTo>
                    <a:pt x="374650" y="0"/>
                  </a:lnTo>
                  <a:lnTo>
                    <a:pt x="0" y="252730"/>
                  </a:lnTo>
                  <a:close/>
                </a:path>
              </a:pathLst>
            </a:custGeom>
            <a:solidFill>
              <a:srgbClr val="7E869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-2540"/>
              <a:ext cx="2141277" cy="584200"/>
            </a:xfrm>
            <a:custGeom>
              <a:avLst/>
              <a:gdLst/>
              <a:ahLst/>
              <a:cxnLst/>
              <a:rect l="l" t="t" r="r" b="b"/>
              <a:pathLst>
                <a:path w="2141277" h="584200">
                  <a:moveTo>
                    <a:pt x="2124767" y="261620"/>
                  </a:moveTo>
                  <a:lnTo>
                    <a:pt x="1750117" y="8890"/>
                  </a:lnTo>
                  <a:cubicBezTo>
                    <a:pt x="1738687" y="1270"/>
                    <a:pt x="1723447" y="0"/>
                    <a:pt x="1710747" y="6350"/>
                  </a:cubicBezTo>
                  <a:cubicBezTo>
                    <a:pt x="1698047" y="12700"/>
                    <a:pt x="1690427" y="26670"/>
                    <a:pt x="1690427" y="40640"/>
                  </a:cubicBezTo>
                  <a:lnTo>
                    <a:pt x="1690427" y="255270"/>
                  </a:lnTo>
                  <a:lnTo>
                    <a:pt x="450850" y="255270"/>
                  </a:lnTo>
                  <a:lnTo>
                    <a:pt x="450850" y="40640"/>
                  </a:lnTo>
                  <a:cubicBezTo>
                    <a:pt x="450850" y="26670"/>
                    <a:pt x="443230" y="13970"/>
                    <a:pt x="430530" y="7620"/>
                  </a:cubicBezTo>
                  <a:cubicBezTo>
                    <a:pt x="417830" y="1270"/>
                    <a:pt x="402590" y="1270"/>
                    <a:pt x="391160" y="10160"/>
                  </a:cubicBezTo>
                  <a:lnTo>
                    <a:pt x="16510" y="261620"/>
                  </a:lnTo>
                  <a:cubicBezTo>
                    <a:pt x="6350" y="267970"/>
                    <a:pt x="0" y="280670"/>
                    <a:pt x="0" y="293370"/>
                  </a:cubicBezTo>
                  <a:cubicBezTo>
                    <a:pt x="0" y="306070"/>
                    <a:pt x="6350" y="317500"/>
                    <a:pt x="16510" y="325120"/>
                  </a:cubicBezTo>
                  <a:lnTo>
                    <a:pt x="391160" y="577850"/>
                  </a:lnTo>
                  <a:cubicBezTo>
                    <a:pt x="397510" y="581660"/>
                    <a:pt x="405130" y="584200"/>
                    <a:pt x="412750" y="584200"/>
                  </a:cubicBezTo>
                  <a:cubicBezTo>
                    <a:pt x="419100" y="584200"/>
                    <a:pt x="425450" y="582930"/>
                    <a:pt x="430530" y="579120"/>
                  </a:cubicBezTo>
                  <a:cubicBezTo>
                    <a:pt x="443230" y="572770"/>
                    <a:pt x="450850" y="560070"/>
                    <a:pt x="450850" y="546100"/>
                  </a:cubicBezTo>
                  <a:lnTo>
                    <a:pt x="450850" y="331470"/>
                  </a:lnTo>
                  <a:lnTo>
                    <a:pt x="1690427" y="331470"/>
                  </a:lnTo>
                  <a:lnTo>
                    <a:pt x="1690427" y="546100"/>
                  </a:lnTo>
                  <a:cubicBezTo>
                    <a:pt x="1690427" y="560070"/>
                    <a:pt x="1698047" y="572770"/>
                    <a:pt x="1710747" y="579120"/>
                  </a:cubicBezTo>
                  <a:cubicBezTo>
                    <a:pt x="1715827" y="581660"/>
                    <a:pt x="1722177" y="584200"/>
                    <a:pt x="1728527" y="584200"/>
                  </a:cubicBezTo>
                  <a:cubicBezTo>
                    <a:pt x="1736147" y="584200"/>
                    <a:pt x="1743767" y="581660"/>
                    <a:pt x="1750117" y="577850"/>
                  </a:cubicBezTo>
                  <a:lnTo>
                    <a:pt x="2124767" y="325120"/>
                  </a:lnTo>
                  <a:cubicBezTo>
                    <a:pt x="2134927" y="317500"/>
                    <a:pt x="2141277" y="306070"/>
                    <a:pt x="2141277" y="293370"/>
                  </a:cubicBezTo>
                  <a:cubicBezTo>
                    <a:pt x="2141277" y="280670"/>
                    <a:pt x="2134927" y="267970"/>
                    <a:pt x="2124767" y="261620"/>
                  </a:cubicBezTo>
                  <a:close/>
                  <a:moveTo>
                    <a:pt x="374650" y="473710"/>
                  </a:moveTo>
                  <a:lnTo>
                    <a:pt x="106680" y="293370"/>
                  </a:lnTo>
                  <a:lnTo>
                    <a:pt x="374650" y="111760"/>
                  </a:lnTo>
                  <a:lnTo>
                    <a:pt x="374650" y="473710"/>
                  </a:lnTo>
                  <a:close/>
                  <a:moveTo>
                    <a:pt x="1766627" y="473710"/>
                  </a:moveTo>
                  <a:lnTo>
                    <a:pt x="1766627" y="111760"/>
                  </a:lnTo>
                  <a:lnTo>
                    <a:pt x="2034597" y="292100"/>
                  </a:lnTo>
                  <a:lnTo>
                    <a:pt x="1766627" y="4737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69233" y="4109921"/>
            <a:ext cx="1063693" cy="288313"/>
            <a:chOff x="0" y="0"/>
            <a:chExt cx="2141277" cy="580390"/>
          </a:xfrm>
        </p:grpSpPr>
        <p:sp>
          <p:nvSpPr>
            <p:cNvPr id="13" name="Freeform 13"/>
            <p:cNvSpPr/>
            <p:nvPr/>
          </p:nvSpPr>
          <p:spPr>
            <a:xfrm>
              <a:off x="1728527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7E869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374650" y="504190"/>
                  </a:moveTo>
                  <a:lnTo>
                    <a:pt x="374650" y="0"/>
                  </a:lnTo>
                  <a:lnTo>
                    <a:pt x="0" y="252730"/>
                  </a:lnTo>
                  <a:close/>
                </a:path>
              </a:pathLst>
            </a:custGeom>
            <a:solidFill>
              <a:srgbClr val="7E869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-2540"/>
              <a:ext cx="2141277" cy="584200"/>
            </a:xfrm>
            <a:custGeom>
              <a:avLst/>
              <a:gdLst/>
              <a:ahLst/>
              <a:cxnLst/>
              <a:rect l="l" t="t" r="r" b="b"/>
              <a:pathLst>
                <a:path w="2141277" h="584200">
                  <a:moveTo>
                    <a:pt x="2124767" y="261620"/>
                  </a:moveTo>
                  <a:lnTo>
                    <a:pt x="1750117" y="8890"/>
                  </a:lnTo>
                  <a:cubicBezTo>
                    <a:pt x="1738687" y="1270"/>
                    <a:pt x="1723447" y="0"/>
                    <a:pt x="1710747" y="6350"/>
                  </a:cubicBezTo>
                  <a:cubicBezTo>
                    <a:pt x="1698047" y="12700"/>
                    <a:pt x="1690427" y="26670"/>
                    <a:pt x="1690427" y="40640"/>
                  </a:cubicBezTo>
                  <a:lnTo>
                    <a:pt x="1690427" y="255270"/>
                  </a:lnTo>
                  <a:lnTo>
                    <a:pt x="450850" y="255270"/>
                  </a:lnTo>
                  <a:lnTo>
                    <a:pt x="450850" y="40640"/>
                  </a:lnTo>
                  <a:cubicBezTo>
                    <a:pt x="450850" y="26670"/>
                    <a:pt x="443230" y="13970"/>
                    <a:pt x="430530" y="7620"/>
                  </a:cubicBezTo>
                  <a:cubicBezTo>
                    <a:pt x="417830" y="1270"/>
                    <a:pt x="402590" y="1270"/>
                    <a:pt x="391160" y="10160"/>
                  </a:cubicBezTo>
                  <a:lnTo>
                    <a:pt x="16510" y="261620"/>
                  </a:lnTo>
                  <a:cubicBezTo>
                    <a:pt x="6350" y="267970"/>
                    <a:pt x="0" y="280670"/>
                    <a:pt x="0" y="293370"/>
                  </a:cubicBezTo>
                  <a:cubicBezTo>
                    <a:pt x="0" y="306070"/>
                    <a:pt x="6350" y="317500"/>
                    <a:pt x="16510" y="325120"/>
                  </a:cubicBezTo>
                  <a:lnTo>
                    <a:pt x="391160" y="577850"/>
                  </a:lnTo>
                  <a:cubicBezTo>
                    <a:pt x="397510" y="581660"/>
                    <a:pt x="405130" y="584200"/>
                    <a:pt x="412750" y="584200"/>
                  </a:cubicBezTo>
                  <a:cubicBezTo>
                    <a:pt x="419100" y="584200"/>
                    <a:pt x="425450" y="582930"/>
                    <a:pt x="430530" y="579120"/>
                  </a:cubicBezTo>
                  <a:cubicBezTo>
                    <a:pt x="443230" y="572770"/>
                    <a:pt x="450850" y="560070"/>
                    <a:pt x="450850" y="546100"/>
                  </a:cubicBezTo>
                  <a:lnTo>
                    <a:pt x="450850" y="331470"/>
                  </a:lnTo>
                  <a:lnTo>
                    <a:pt x="1690427" y="331470"/>
                  </a:lnTo>
                  <a:lnTo>
                    <a:pt x="1690427" y="546100"/>
                  </a:lnTo>
                  <a:cubicBezTo>
                    <a:pt x="1690427" y="560070"/>
                    <a:pt x="1698047" y="572770"/>
                    <a:pt x="1710747" y="579120"/>
                  </a:cubicBezTo>
                  <a:cubicBezTo>
                    <a:pt x="1715827" y="581660"/>
                    <a:pt x="1722177" y="584200"/>
                    <a:pt x="1728527" y="584200"/>
                  </a:cubicBezTo>
                  <a:cubicBezTo>
                    <a:pt x="1736147" y="584200"/>
                    <a:pt x="1743767" y="581660"/>
                    <a:pt x="1750117" y="577850"/>
                  </a:cubicBezTo>
                  <a:lnTo>
                    <a:pt x="2124767" y="325120"/>
                  </a:lnTo>
                  <a:cubicBezTo>
                    <a:pt x="2134927" y="317500"/>
                    <a:pt x="2141277" y="306070"/>
                    <a:pt x="2141277" y="293370"/>
                  </a:cubicBezTo>
                  <a:cubicBezTo>
                    <a:pt x="2141277" y="280670"/>
                    <a:pt x="2134927" y="267970"/>
                    <a:pt x="2124767" y="261620"/>
                  </a:cubicBezTo>
                  <a:close/>
                  <a:moveTo>
                    <a:pt x="374650" y="473710"/>
                  </a:moveTo>
                  <a:lnTo>
                    <a:pt x="106680" y="293370"/>
                  </a:lnTo>
                  <a:lnTo>
                    <a:pt x="374650" y="111760"/>
                  </a:lnTo>
                  <a:lnTo>
                    <a:pt x="374650" y="473710"/>
                  </a:lnTo>
                  <a:close/>
                  <a:moveTo>
                    <a:pt x="1766627" y="473710"/>
                  </a:moveTo>
                  <a:lnTo>
                    <a:pt x="1766627" y="111760"/>
                  </a:lnTo>
                  <a:lnTo>
                    <a:pt x="2034597" y="292100"/>
                  </a:lnTo>
                  <a:lnTo>
                    <a:pt x="1766627" y="4737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337499" y="8374759"/>
            <a:ext cx="3187137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Prototype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69233" y="8434070"/>
            <a:ext cx="4837663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League Spartan"/>
              </a:rPr>
              <a:t>Selling product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42726" y="6251854"/>
            <a:ext cx="16264333" cy="351110"/>
            <a:chOff x="0" y="0"/>
            <a:chExt cx="20413902" cy="4406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413903" cy="440690"/>
            </a:xfrm>
            <a:custGeom>
              <a:avLst/>
              <a:gdLst/>
              <a:ahLst/>
              <a:cxnLst/>
              <a:rect l="l" t="t" r="r" b="b"/>
              <a:pathLst>
                <a:path w="20413903" h="440690">
                  <a:moveTo>
                    <a:pt x="20375803" y="0"/>
                  </a:moveTo>
                  <a:cubicBezTo>
                    <a:pt x="20354212" y="0"/>
                    <a:pt x="20337703" y="16510"/>
                    <a:pt x="20337703" y="38100"/>
                  </a:cubicBezTo>
                  <a:lnTo>
                    <a:pt x="20337703" y="193040"/>
                  </a:lnTo>
                  <a:lnTo>
                    <a:pt x="76200" y="193040"/>
                  </a:lnTo>
                  <a:lnTo>
                    <a:pt x="76200" y="38100"/>
                  </a:lnTo>
                  <a:cubicBezTo>
                    <a:pt x="76200" y="16510"/>
                    <a:pt x="59690" y="0"/>
                    <a:pt x="38100" y="0"/>
                  </a:cubicBezTo>
                  <a:cubicBezTo>
                    <a:pt x="16510" y="0"/>
                    <a:pt x="0" y="16510"/>
                    <a:pt x="0" y="38100"/>
                  </a:cubicBezTo>
                  <a:lnTo>
                    <a:pt x="0" y="402590"/>
                  </a:lnTo>
                  <a:cubicBezTo>
                    <a:pt x="0" y="424180"/>
                    <a:pt x="16510" y="440690"/>
                    <a:pt x="38100" y="440690"/>
                  </a:cubicBezTo>
                  <a:cubicBezTo>
                    <a:pt x="59690" y="440690"/>
                    <a:pt x="76200" y="424180"/>
                    <a:pt x="76200" y="402590"/>
                  </a:cubicBezTo>
                  <a:lnTo>
                    <a:pt x="76200" y="269240"/>
                  </a:lnTo>
                  <a:lnTo>
                    <a:pt x="20337703" y="269240"/>
                  </a:lnTo>
                  <a:lnTo>
                    <a:pt x="20337703" y="402590"/>
                  </a:lnTo>
                  <a:cubicBezTo>
                    <a:pt x="20337703" y="424180"/>
                    <a:pt x="20354212" y="440690"/>
                    <a:pt x="20375803" y="440690"/>
                  </a:cubicBezTo>
                  <a:cubicBezTo>
                    <a:pt x="20397392" y="440690"/>
                    <a:pt x="20413903" y="424180"/>
                    <a:pt x="20413903" y="402590"/>
                  </a:cubicBezTo>
                  <a:lnTo>
                    <a:pt x="20413903" y="38100"/>
                  </a:lnTo>
                  <a:cubicBezTo>
                    <a:pt x="20413903" y="16510"/>
                    <a:pt x="20396122" y="0"/>
                    <a:pt x="203758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8974593">
            <a:off x="5817848" y="7259029"/>
            <a:ext cx="3708903" cy="292015"/>
            <a:chOff x="0" y="0"/>
            <a:chExt cx="7371586" cy="580390"/>
          </a:xfrm>
        </p:grpSpPr>
        <p:sp>
          <p:nvSpPr>
            <p:cNvPr id="21" name="Freeform 21"/>
            <p:cNvSpPr/>
            <p:nvPr/>
          </p:nvSpPr>
          <p:spPr>
            <a:xfrm>
              <a:off x="695883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7E8694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2540"/>
              <a:ext cx="7371586" cy="582930"/>
            </a:xfrm>
            <a:custGeom>
              <a:avLst/>
              <a:gdLst/>
              <a:ahLst/>
              <a:cxnLst/>
              <a:rect l="l" t="t" r="r" b="b"/>
              <a:pathLst>
                <a:path w="7371586" h="582930">
                  <a:moveTo>
                    <a:pt x="7355076" y="261620"/>
                  </a:moveTo>
                  <a:lnTo>
                    <a:pt x="6980426" y="8890"/>
                  </a:lnTo>
                  <a:cubicBezTo>
                    <a:pt x="6968996" y="1270"/>
                    <a:pt x="6953756" y="0"/>
                    <a:pt x="6941056" y="6350"/>
                  </a:cubicBezTo>
                  <a:cubicBezTo>
                    <a:pt x="6928356" y="12700"/>
                    <a:pt x="6920736" y="25400"/>
                    <a:pt x="6920736" y="39370"/>
                  </a:cubicBezTo>
                  <a:lnTo>
                    <a:pt x="692073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6920736" y="330200"/>
                  </a:lnTo>
                  <a:lnTo>
                    <a:pt x="6920736" y="544830"/>
                  </a:lnTo>
                  <a:cubicBezTo>
                    <a:pt x="6920736" y="558800"/>
                    <a:pt x="6928355" y="571500"/>
                    <a:pt x="6941055" y="577850"/>
                  </a:cubicBezTo>
                  <a:cubicBezTo>
                    <a:pt x="6946136" y="580390"/>
                    <a:pt x="6952486" y="582930"/>
                    <a:pt x="6958836" y="582930"/>
                  </a:cubicBezTo>
                  <a:cubicBezTo>
                    <a:pt x="6966455" y="582930"/>
                    <a:pt x="6974076" y="580390"/>
                    <a:pt x="6980426" y="576580"/>
                  </a:cubicBezTo>
                  <a:lnTo>
                    <a:pt x="7355076" y="323850"/>
                  </a:lnTo>
                  <a:cubicBezTo>
                    <a:pt x="7365236" y="316230"/>
                    <a:pt x="7371586" y="304800"/>
                    <a:pt x="7371586" y="292100"/>
                  </a:cubicBezTo>
                  <a:cubicBezTo>
                    <a:pt x="7371586" y="279400"/>
                    <a:pt x="7365236" y="267970"/>
                    <a:pt x="7355076" y="261620"/>
                  </a:cubicBezTo>
                  <a:close/>
                  <a:moveTo>
                    <a:pt x="6996936" y="473710"/>
                  </a:moveTo>
                  <a:lnTo>
                    <a:pt x="6996936" y="111760"/>
                  </a:lnTo>
                  <a:lnTo>
                    <a:pt x="7264905" y="292100"/>
                  </a:lnTo>
                  <a:lnTo>
                    <a:pt x="6996936" y="4737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1889140">
            <a:off x="8769495" y="7214292"/>
            <a:ext cx="3440441" cy="292015"/>
            <a:chOff x="0" y="0"/>
            <a:chExt cx="6838007" cy="580390"/>
          </a:xfrm>
        </p:grpSpPr>
        <p:sp>
          <p:nvSpPr>
            <p:cNvPr id="24" name="Freeform 24"/>
            <p:cNvSpPr/>
            <p:nvPr/>
          </p:nvSpPr>
          <p:spPr>
            <a:xfrm>
              <a:off x="6425257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7E869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-2540"/>
              <a:ext cx="6838007" cy="582930"/>
            </a:xfrm>
            <a:custGeom>
              <a:avLst/>
              <a:gdLst/>
              <a:ahLst/>
              <a:cxnLst/>
              <a:rect l="l" t="t" r="r" b="b"/>
              <a:pathLst>
                <a:path w="6838007" h="582930">
                  <a:moveTo>
                    <a:pt x="6821497" y="261620"/>
                  </a:moveTo>
                  <a:lnTo>
                    <a:pt x="6446847" y="8890"/>
                  </a:lnTo>
                  <a:cubicBezTo>
                    <a:pt x="6435417" y="1270"/>
                    <a:pt x="6420177" y="0"/>
                    <a:pt x="6407477" y="6350"/>
                  </a:cubicBezTo>
                  <a:cubicBezTo>
                    <a:pt x="6394777" y="12700"/>
                    <a:pt x="6387157" y="25400"/>
                    <a:pt x="6387157" y="39370"/>
                  </a:cubicBezTo>
                  <a:lnTo>
                    <a:pt x="6387157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6387157" y="330200"/>
                  </a:lnTo>
                  <a:lnTo>
                    <a:pt x="6387157" y="544830"/>
                  </a:lnTo>
                  <a:cubicBezTo>
                    <a:pt x="6387157" y="558800"/>
                    <a:pt x="6394777" y="571500"/>
                    <a:pt x="6407477" y="577850"/>
                  </a:cubicBezTo>
                  <a:cubicBezTo>
                    <a:pt x="6412557" y="580390"/>
                    <a:pt x="6418907" y="582930"/>
                    <a:pt x="6425257" y="582930"/>
                  </a:cubicBezTo>
                  <a:cubicBezTo>
                    <a:pt x="6432877" y="582930"/>
                    <a:pt x="6440497" y="580390"/>
                    <a:pt x="6446847" y="576580"/>
                  </a:cubicBezTo>
                  <a:lnTo>
                    <a:pt x="6821497" y="323850"/>
                  </a:lnTo>
                  <a:cubicBezTo>
                    <a:pt x="6831657" y="316230"/>
                    <a:pt x="6838007" y="304800"/>
                    <a:pt x="6838007" y="292100"/>
                  </a:cubicBezTo>
                  <a:cubicBezTo>
                    <a:pt x="6838007" y="279400"/>
                    <a:pt x="6831657" y="267970"/>
                    <a:pt x="6821497" y="261620"/>
                  </a:cubicBezTo>
                  <a:close/>
                  <a:moveTo>
                    <a:pt x="6463357" y="473710"/>
                  </a:moveTo>
                  <a:lnTo>
                    <a:pt x="6463357" y="111760"/>
                  </a:lnTo>
                  <a:lnTo>
                    <a:pt x="6731327" y="292100"/>
                  </a:lnTo>
                  <a:lnTo>
                    <a:pt x="6463357" y="4737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220642" y="4592858"/>
            <a:ext cx="3998739" cy="146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(What we knew in the beginning)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58818" y="4592858"/>
            <a:ext cx="2712864" cy="146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(Technical research)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32750" y="4535540"/>
            <a:ext cx="4536119" cy="146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lacial Indifference"/>
              </a:rPr>
              <a:t>(Marketing research)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347" y="831874"/>
            <a:ext cx="8229600" cy="1190981"/>
            <a:chOff x="0" y="0"/>
            <a:chExt cx="1913890" cy="2769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276976"/>
            </a:xfrm>
            <a:custGeom>
              <a:avLst/>
              <a:gdLst/>
              <a:ahLst/>
              <a:cxnLst/>
              <a:rect l="l" t="t" r="r" b="b"/>
              <a:pathLst>
                <a:path w="1913890" h="276976">
                  <a:moveTo>
                    <a:pt x="0" y="0"/>
                  </a:moveTo>
                  <a:lnTo>
                    <a:pt x="1913890" y="0"/>
                  </a:lnTo>
                  <a:lnTo>
                    <a:pt x="1913890" y="276976"/>
                  </a:lnTo>
                  <a:lnTo>
                    <a:pt x="0" y="2769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76489" y="829588"/>
            <a:ext cx="13248099" cy="86278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3347" y="895350"/>
            <a:ext cx="8700653" cy="122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54A56"/>
                </a:solidFill>
                <a:latin typeface="League Spartan"/>
              </a:rPr>
              <a:t>PERCEPTUAL MAP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47499"/>
          <a:stretch>
            <a:fillRect/>
          </a:stretch>
        </p:blipFill>
        <p:spPr>
          <a:xfrm>
            <a:off x="0" y="-4618579"/>
            <a:ext cx="18365927" cy="53032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86581" b="8015"/>
          <a:stretch>
            <a:fillRect/>
          </a:stretch>
        </p:blipFill>
        <p:spPr>
          <a:xfrm>
            <a:off x="-74490" y="9604599"/>
            <a:ext cx="18436979" cy="682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88991" y="4328256"/>
            <a:ext cx="8573990" cy="4930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369" y="-317749"/>
            <a:ext cx="15481386" cy="10604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-5249487" y="-1870830"/>
            <a:ext cx="14962909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2700000">
            <a:off x="-1156035" y="1906618"/>
            <a:ext cx="21051916" cy="5832233"/>
            <a:chOff x="0" y="0"/>
            <a:chExt cx="4895870" cy="13563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95870" cy="1356354"/>
            </a:xfrm>
            <a:custGeom>
              <a:avLst/>
              <a:gdLst/>
              <a:ahLst/>
              <a:cxnLst/>
              <a:rect l="l" t="t" r="r" b="b"/>
              <a:pathLst>
                <a:path w="4895870" h="1356354">
                  <a:moveTo>
                    <a:pt x="0" y="0"/>
                  </a:moveTo>
                  <a:lnTo>
                    <a:pt x="4895870" y="0"/>
                  </a:lnTo>
                  <a:lnTo>
                    <a:pt x="4895870" y="1356354"/>
                  </a:lnTo>
                  <a:lnTo>
                    <a:pt x="0" y="1356354"/>
                  </a:lnTo>
                  <a:close/>
                </a:path>
              </a:pathLst>
            </a:custGeom>
            <a:solidFill>
              <a:srgbClr val="29B58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53100" y="3952481"/>
            <a:ext cx="13312537" cy="235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5"/>
              </a:lnSpc>
            </a:pPr>
            <a:r>
              <a:rPr lang="en-US" sz="7500" b="1">
                <a:solidFill>
                  <a:srgbClr val="554A56"/>
                </a:solidFill>
                <a:latin typeface="League Spartan"/>
              </a:rPr>
              <a:t>                     PROJECT</a:t>
            </a:r>
          </a:p>
          <a:p>
            <a:pPr>
              <a:lnSpc>
                <a:spcPts val="9375"/>
              </a:lnSpc>
            </a:pPr>
            <a:r>
              <a:rPr lang="en-US" sz="7500" b="1">
                <a:solidFill>
                  <a:srgbClr val="554A56"/>
                </a:solidFill>
                <a:latin typeface="League Spartan"/>
              </a:rPr>
              <a:t>             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497</Words>
  <Application>Microsoft Office PowerPoint</Application>
  <PresentationFormat>Kohandatud</PresentationFormat>
  <Paragraphs>138</Paragraphs>
  <Slides>24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29" baseType="lpstr">
      <vt:lpstr>Glacial Indifference</vt:lpstr>
      <vt:lpstr>League Spartan</vt:lpstr>
      <vt:lpstr>Calibri</vt:lpstr>
      <vt:lpstr>Arial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</dc:title>
  <cp:lastModifiedBy>Karl Juhandi</cp:lastModifiedBy>
  <cp:revision>3</cp:revision>
  <dcterms:created xsi:type="dcterms:W3CDTF">2006-08-16T00:00:00Z</dcterms:created>
  <dcterms:modified xsi:type="dcterms:W3CDTF">2019-06-19T10:22:36Z</dcterms:modified>
  <dc:identifier>DADWvX74JAQ</dc:identifier>
</cp:coreProperties>
</file>